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CA1A-3C16-4EDE-BDCA-912D87036CB3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C0015-1EA4-4E56-AF07-A995AD0BF0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CA1A-3C16-4EDE-BDCA-912D87036CB3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C0015-1EA4-4E56-AF07-A995AD0BF0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CA1A-3C16-4EDE-BDCA-912D87036CB3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C0015-1EA4-4E56-AF07-A995AD0BF0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CA1A-3C16-4EDE-BDCA-912D87036CB3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C0015-1EA4-4E56-AF07-A995AD0BF0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CA1A-3C16-4EDE-BDCA-912D87036CB3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C0015-1EA4-4E56-AF07-A995AD0BF0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CA1A-3C16-4EDE-BDCA-912D87036CB3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C0015-1EA4-4E56-AF07-A995AD0BF0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CA1A-3C16-4EDE-BDCA-912D87036CB3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C0015-1EA4-4E56-AF07-A995AD0BF0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CA1A-3C16-4EDE-BDCA-912D87036CB3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C0015-1EA4-4E56-AF07-A995AD0BF0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CA1A-3C16-4EDE-BDCA-912D87036CB3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C0015-1EA4-4E56-AF07-A995AD0BF0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CA1A-3C16-4EDE-BDCA-912D87036CB3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C0015-1EA4-4E56-AF07-A995AD0BF0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CA1A-3C16-4EDE-BDCA-912D87036CB3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C0015-1EA4-4E56-AF07-A995AD0BF0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5CA1A-3C16-4EDE-BDCA-912D87036CB3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C0015-1EA4-4E56-AF07-A995AD0BF00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Item 7a:</a:t>
            </a:r>
            <a:br>
              <a:rPr lang="en-US" dirty="0" smtClean="0"/>
            </a:br>
            <a:r>
              <a:rPr lang="en-US" dirty="0" smtClean="0"/>
              <a:t>Base Reuse Plan </a:t>
            </a:r>
            <a:br>
              <a:rPr lang="en-US" dirty="0" smtClean="0"/>
            </a:br>
            <a:r>
              <a:rPr lang="en-US" dirty="0" smtClean="0"/>
              <a:t>“Post-Reassessment”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BRP “Post-Reassessment”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Reassessment process completed in Dec. 2012</a:t>
            </a:r>
          </a:p>
          <a:p>
            <a:r>
              <a:rPr lang="en-US" dirty="0" smtClean="0"/>
              <a:t>Final Reassessment Report is available on FORA’s web site, </a:t>
            </a:r>
            <a:r>
              <a:rPr lang="en-US" u="sng" dirty="0" smtClean="0"/>
              <a:t>fora.org</a:t>
            </a:r>
            <a:r>
              <a:rPr lang="en-US" dirty="0" smtClean="0"/>
              <a:t> </a:t>
            </a:r>
          </a:p>
          <a:p>
            <a:r>
              <a:rPr lang="en-US" dirty="0" smtClean="0"/>
              <a:t>Policy considerations for BRP and procedural modifications – 5 categories</a:t>
            </a:r>
          </a:p>
          <a:p>
            <a:pPr marL="971550" lvl="1" indent="-571500">
              <a:buFont typeface="+mj-lt"/>
              <a:buAutoNum type="romanUcPeriod"/>
            </a:pPr>
            <a:r>
              <a:rPr lang="en-US" dirty="0" smtClean="0"/>
              <a:t>Modifications </a:t>
            </a:r>
            <a:r>
              <a:rPr lang="en-US" dirty="0"/>
              <a:t>and Corrections (i.e., typos, outdated </a:t>
            </a:r>
            <a:r>
              <a:rPr lang="en-US" dirty="0" smtClean="0"/>
              <a:t>references, etc.) </a:t>
            </a:r>
            <a:endParaRPr lang="en-US" sz="2400" dirty="0"/>
          </a:p>
          <a:p>
            <a:pPr marL="971550" lvl="1" indent="-571500">
              <a:buFont typeface="+mj-lt"/>
              <a:buAutoNum type="romanUcPeriod"/>
            </a:pPr>
            <a:r>
              <a:rPr lang="en-US" dirty="0"/>
              <a:t>Prior Board Actions and Regional Plan </a:t>
            </a:r>
            <a:r>
              <a:rPr lang="en-US" dirty="0" smtClean="0"/>
              <a:t>Consistency </a:t>
            </a:r>
            <a:endParaRPr lang="en-US" sz="2400" dirty="0"/>
          </a:p>
          <a:p>
            <a:pPr marL="971550" lvl="1" indent="-571500">
              <a:buFont typeface="+mj-lt"/>
              <a:buAutoNum type="romanUcPeriod"/>
            </a:pPr>
            <a:r>
              <a:rPr lang="en-US" dirty="0"/>
              <a:t>Implementation of Policies and </a:t>
            </a:r>
            <a:r>
              <a:rPr lang="en-US" dirty="0" smtClean="0"/>
              <a:t>Programs</a:t>
            </a:r>
            <a:endParaRPr lang="en-US" sz="2400" dirty="0"/>
          </a:p>
          <a:p>
            <a:pPr marL="971550" lvl="1" indent="-571500">
              <a:buFont typeface="+mj-lt"/>
              <a:buAutoNum type="romanUcPeriod"/>
            </a:pPr>
            <a:r>
              <a:rPr lang="en-US" dirty="0"/>
              <a:t>Policy and Program </a:t>
            </a:r>
            <a:r>
              <a:rPr lang="en-US" dirty="0" smtClean="0"/>
              <a:t>Modifications</a:t>
            </a:r>
            <a:endParaRPr lang="en-US" sz="2400" dirty="0"/>
          </a:p>
          <a:p>
            <a:pPr marL="971550" lvl="1" indent="-571500">
              <a:buFont typeface="+mj-lt"/>
              <a:buAutoNum type="romanUcPeriod"/>
            </a:pPr>
            <a:r>
              <a:rPr lang="en-US" dirty="0"/>
              <a:t>FORA Procedures and </a:t>
            </a:r>
            <a:r>
              <a:rPr lang="en-US" dirty="0" smtClean="0"/>
              <a:t>Operations</a:t>
            </a:r>
            <a:endParaRPr lang="en-US" sz="2400" dirty="0"/>
          </a:p>
          <a:p>
            <a:pPr lvl="1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 smtClean="0"/>
              <a:t>-All five categories are summarized in the current Board packet.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/>
              <a:t>-The options identified are not necessarily “exhaustive.”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/>
          </a:bodyPr>
          <a:lstStyle/>
          <a:p>
            <a:r>
              <a:rPr lang="en-US" sz="2800" u="sng" dirty="0" smtClean="0"/>
              <a:t>Next step (workshops)</a:t>
            </a:r>
            <a:r>
              <a:rPr lang="en-US" sz="2800" dirty="0" smtClean="0"/>
              <a:t> </a:t>
            </a:r>
            <a:r>
              <a:rPr lang="en-US" sz="2800" dirty="0" smtClean="0"/>
              <a:t>- Select/prioritize “action items”</a:t>
            </a:r>
          </a:p>
          <a:p>
            <a:pPr lvl="2"/>
            <a:r>
              <a:rPr lang="en-US" sz="2000" dirty="0" smtClean="0"/>
              <a:t>Near-term</a:t>
            </a:r>
          </a:p>
          <a:p>
            <a:pPr lvl="2"/>
            <a:r>
              <a:rPr lang="en-US" sz="2000" dirty="0" smtClean="0"/>
              <a:t>Longer-term</a:t>
            </a:r>
          </a:p>
          <a:p>
            <a:r>
              <a:rPr lang="en-US" sz="2800" u="sng" dirty="0" smtClean="0"/>
              <a:t>Recommended approach and </a:t>
            </a:r>
            <a:r>
              <a:rPr lang="en-US" u="sng" dirty="0" smtClean="0"/>
              <a:t>schedule</a:t>
            </a:r>
            <a:r>
              <a:rPr lang="en-US" dirty="0" smtClean="0"/>
              <a:t>- </a:t>
            </a:r>
            <a:r>
              <a:rPr lang="en-US" sz="2800" dirty="0" smtClean="0"/>
              <a:t>Series of three public workshops:</a:t>
            </a:r>
          </a:p>
          <a:p>
            <a:pPr marL="1146175" lvl="2" indent="-346075">
              <a:buFont typeface="+mj-lt"/>
              <a:buAutoNum type="arabicPeriod"/>
            </a:pPr>
            <a:r>
              <a:rPr lang="en-US" sz="2000" dirty="0" smtClean="0"/>
              <a:t>Fri., Feb. 15, 1:30 – 3:30 (immediately before reg. Board meeting)</a:t>
            </a:r>
          </a:p>
          <a:p>
            <a:pPr marL="1146175" lvl="2" indent="-346075">
              <a:buFont typeface="+mj-lt"/>
              <a:buAutoNum type="arabicPeriod"/>
            </a:pPr>
            <a:r>
              <a:rPr lang="en-US" sz="2000" dirty="0" smtClean="0"/>
              <a:t>Fri., Mar. 22, 2:00 – 5:00 (special Board meeting)</a:t>
            </a:r>
          </a:p>
          <a:p>
            <a:pPr marL="1146175" lvl="2" indent="-346075">
              <a:buFont typeface="+mj-lt"/>
              <a:buAutoNum type="arabicPeriod"/>
            </a:pPr>
            <a:r>
              <a:rPr lang="en-US" sz="2000" dirty="0" smtClean="0"/>
              <a:t>Fri., Apr. 19, 2:00 - 5:00 (special Board meeting)</a:t>
            </a:r>
          </a:p>
          <a:p>
            <a:pPr marL="514350" indent="-514350"/>
            <a:r>
              <a:rPr lang="en-US" sz="2800" u="sng" dirty="0"/>
              <a:t>Workshop</a:t>
            </a:r>
            <a:r>
              <a:rPr lang="en-US" u="sng" dirty="0" smtClean="0"/>
              <a:t>  format</a:t>
            </a:r>
          </a:p>
          <a:p>
            <a:pPr marL="1146175" lvl="2" indent="-346075"/>
            <a:r>
              <a:rPr lang="en-US" sz="2000" dirty="0" smtClean="0"/>
              <a:t>Board meetings – noticed/open public meetings, including public comment period</a:t>
            </a:r>
          </a:p>
          <a:p>
            <a:pPr marL="1146175" lvl="2" indent="-346075"/>
            <a:r>
              <a:rPr lang="en-US" sz="2000" dirty="0" smtClean="0"/>
              <a:t>Professional </a:t>
            </a:r>
            <a:r>
              <a:rPr lang="en-US" sz="2000" dirty="0"/>
              <a:t>facilitation </a:t>
            </a:r>
            <a:r>
              <a:rPr lang="en-US" sz="2000" dirty="0" smtClean="0"/>
              <a:t>services (draft RFQ ready for issuance)</a:t>
            </a:r>
            <a:endParaRPr lang="en-US" sz="2000" dirty="0"/>
          </a:p>
          <a:p>
            <a:pPr marL="1146175" lvl="2" indent="-346075"/>
            <a:r>
              <a:rPr lang="en-US" sz="2000" dirty="0" smtClean="0"/>
              <a:t>CSUMB offer to assist with facilitation</a:t>
            </a:r>
            <a:endParaRPr lang="en-US" sz="2000" dirty="0"/>
          </a:p>
          <a:p>
            <a:pPr>
              <a:buNone/>
            </a:pPr>
            <a:endParaRPr lang="en-US" sz="2800" dirty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Suggested tentative </a:t>
            </a:r>
            <a:r>
              <a:rPr lang="en-US" sz="3600" dirty="0"/>
              <a:t>w</a:t>
            </a:r>
            <a:r>
              <a:rPr lang="en-US" sz="3600" dirty="0" smtClean="0"/>
              <a:t>orkshop </a:t>
            </a:r>
            <a:r>
              <a:rPr lang="en-US" sz="3600" dirty="0"/>
              <a:t>f</a:t>
            </a:r>
            <a:r>
              <a:rPr lang="en-US" sz="3600" dirty="0" smtClean="0"/>
              <a:t>ramework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lnSpcReduction="10000"/>
          </a:bodyPr>
          <a:lstStyle/>
          <a:p>
            <a:pPr marL="406400" indent="-406400">
              <a:buNone/>
            </a:pPr>
            <a:r>
              <a:rPr lang="en-US" sz="2800" u="sng" dirty="0" smtClean="0"/>
              <a:t>Workshop 1</a:t>
            </a:r>
          </a:p>
          <a:p>
            <a:pPr marL="682625" lvl="1" indent="-282575">
              <a:spcBef>
                <a:spcPts val="0"/>
              </a:spcBef>
              <a:buFont typeface="Arial" pitchFamily="34" charset="0"/>
              <a:buChar char="•"/>
            </a:pPr>
            <a:r>
              <a:rPr lang="en-US" sz="1800" dirty="0" smtClean="0"/>
              <a:t>Potential “early direction” items (e.g., Category I)</a:t>
            </a:r>
          </a:p>
          <a:p>
            <a:pPr marL="682625" lvl="1" indent="-282575">
              <a:spcBef>
                <a:spcPts val="0"/>
              </a:spcBef>
              <a:buFont typeface="Arial" pitchFamily="34" charset="0"/>
              <a:buChar char="•"/>
            </a:pPr>
            <a:r>
              <a:rPr lang="en-US" sz="1800" dirty="0" smtClean="0"/>
              <a:t>Consideration of jurisdictions’ guiding principles</a:t>
            </a:r>
          </a:p>
          <a:p>
            <a:pPr marL="682625" lvl="1" indent="-282575">
              <a:spcBef>
                <a:spcPts val="0"/>
              </a:spcBef>
              <a:buFont typeface="Arial" pitchFamily="34" charset="0"/>
              <a:buChar char="•"/>
            </a:pPr>
            <a:r>
              <a:rPr lang="en-US" sz="1800" dirty="0" smtClean="0"/>
              <a:t>Consider prioritizing based on:</a:t>
            </a:r>
          </a:p>
          <a:p>
            <a:pPr marL="1082675" lvl="2" indent="-282575">
              <a:spcBef>
                <a:spcPts val="0"/>
              </a:spcBef>
              <a:buFont typeface="Courier New" pitchFamily="49" charset="0"/>
              <a:buChar char="o"/>
            </a:pPr>
            <a:r>
              <a:rPr lang="en-US" sz="1800" dirty="0" smtClean="0"/>
              <a:t>Existing BRP obligations (e.g., Regional Urban Design Guidelines)</a:t>
            </a:r>
          </a:p>
          <a:p>
            <a:pPr marL="1082675" lvl="2" indent="-282575">
              <a:spcBef>
                <a:spcPts val="0"/>
              </a:spcBef>
              <a:buFont typeface="Courier New" pitchFamily="49" charset="0"/>
              <a:buChar char="o"/>
            </a:pPr>
            <a:r>
              <a:rPr lang="en-US" sz="1800" dirty="0" smtClean="0"/>
              <a:t>Greatest public interest expressed (Veterans Cemetery, blighted areas)</a:t>
            </a:r>
          </a:p>
          <a:p>
            <a:pPr marL="1082675" lvl="2" indent="-282575">
              <a:spcBef>
                <a:spcPts val="0"/>
              </a:spcBef>
              <a:buFont typeface="Courier New" pitchFamily="49" charset="0"/>
              <a:buChar char="o"/>
            </a:pPr>
            <a:r>
              <a:rPr lang="en-US" sz="1800" dirty="0" smtClean="0"/>
              <a:t>Recent changes (Nat’l Mon.)</a:t>
            </a:r>
          </a:p>
          <a:p>
            <a:pPr marL="1082675" lvl="2" indent="-282575">
              <a:spcBef>
                <a:spcPts val="0"/>
              </a:spcBef>
              <a:buFont typeface="Courier New" pitchFamily="49" charset="0"/>
              <a:buChar char="o"/>
            </a:pPr>
            <a:r>
              <a:rPr lang="en-US" sz="1800" dirty="0" smtClean="0"/>
              <a:t>Cost-effectiveness (e.g., shorter timeline to complete; in-house staff)</a:t>
            </a:r>
          </a:p>
          <a:p>
            <a:pPr marL="682625" lvl="2" indent="-276225">
              <a:spcBef>
                <a:spcPts val="0"/>
              </a:spcBef>
            </a:pPr>
            <a:r>
              <a:rPr lang="en-US" sz="1800" dirty="0" smtClean="0"/>
              <a:t>Options/topics beyond those in the Reassessment Report?</a:t>
            </a:r>
          </a:p>
          <a:p>
            <a:pPr marL="514350" indent="-514350">
              <a:spcBef>
                <a:spcPts val="1200"/>
              </a:spcBef>
              <a:buNone/>
            </a:pPr>
            <a:r>
              <a:rPr lang="en-US" sz="2800" u="sng" dirty="0" smtClean="0"/>
              <a:t>Workshop 2</a:t>
            </a:r>
          </a:p>
          <a:p>
            <a:pPr marL="682625" lvl="1" indent="-276225">
              <a:buFont typeface="Arial" pitchFamily="34" charset="0"/>
              <a:buChar char="•"/>
            </a:pPr>
            <a:r>
              <a:rPr lang="en-US" sz="1800" dirty="0" smtClean="0"/>
              <a:t>Seek  consensus on preferable policy option for selected topics</a:t>
            </a:r>
            <a:endParaRPr lang="en-US" sz="1800" dirty="0"/>
          </a:p>
          <a:p>
            <a:pPr marL="514350" indent="-514350">
              <a:spcBef>
                <a:spcPts val="1200"/>
              </a:spcBef>
              <a:buNone/>
            </a:pPr>
            <a:r>
              <a:rPr lang="en-US" sz="2800" u="sng" dirty="0" smtClean="0"/>
              <a:t>Workshop 3</a:t>
            </a:r>
          </a:p>
          <a:p>
            <a:pPr marL="682625" lvl="1" indent="-276225">
              <a:buFont typeface="Arial" pitchFamily="34" charset="0"/>
              <a:buChar char="•"/>
            </a:pPr>
            <a:r>
              <a:rPr lang="en-US" sz="1800" dirty="0" smtClean="0"/>
              <a:t>Formulate mix of goals (short-/longer-term)</a:t>
            </a:r>
          </a:p>
          <a:p>
            <a:pPr marL="682625" lvl="1" indent="-276225">
              <a:buFont typeface="Arial" pitchFamily="34" charset="0"/>
              <a:buChar char="•"/>
            </a:pPr>
            <a:r>
              <a:rPr lang="en-US" sz="1800" dirty="0" smtClean="0"/>
              <a:t>Explore grouping based on likely CEQA review</a:t>
            </a:r>
          </a:p>
          <a:p>
            <a:pPr marL="514350" indent="-51435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43000"/>
          </a:xfrm>
        </p:spPr>
        <p:txBody>
          <a:bodyPr/>
          <a:lstStyle/>
          <a:p>
            <a:r>
              <a:rPr lang="en-US" sz="3600" dirty="0" smtClean="0"/>
              <a:t>Recommendation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1828800"/>
          </a:xfrm>
        </p:spPr>
        <p:txBody>
          <a:bodyPr/>
          <a:lstStyle/>
          <a:p>
            <a:pPr marL="571500" lvl="0" indent="-571500">
              <a:buFont typeface="+mj-lt"/>
              <a:buAutoNum type="romanLcPeriod"/>
            </a:pPr>
            <a:r>
              <a:rPr lang="en-US" sz="2000" dirty="0"/>
              <a:t>Provide scheduling/format direction for a future “post-reassessment” Board workshop. </a:t>
            </a:r>
            <a:endParaRPr lang="en-US" sz="2000" dirty="0" smtClean="0"/>
          </a:p>
          <a:p>
            <a:pPr marL="571500" lvl="0" indent="-571500">
              <a:buFont typeface="+mj-lt"/>
              <a:buAutoNum type="romanLcPeriod"/>
            </a:pPr>
            <a:r>
              <a:rPr lang="en-US" sz="2000" dirty="0" smtClean="0"/>
              <a:t>Authorize </a:t>
            </a:r>
            <a:r>
              <a:rPr lang="en-US" sz="2000" dirty="0"/>
              <a:t>the Executive Officer to select and enter into contract with a professional facilitator for three workshops, not to exceed $15,000.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</TotalTime>
  <Words>331</Words>
  <Application>Microsoft Office PowerPoint</Application>
  <PresentationFormat>On-screen Show (4:3)</PresentationFormat>
  <Paragraphs>42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Item 7a: Base Reuse Plan  “Post-Reassessment”</vt:lpstr>
      <vt:lpstr>BRP “Post-Reassessment”</vt:lpstr>
      <vt:lpstr> </vt:lpstr>
      <vt:lpstr>Suggested tentative workshop framework</vt:lpstr>
      <vt:lpstr>Recommendation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Base Reuse Plan  “Post-Reassessment”</dc:title>
  <dc:creator>darren</dc:creator>
  <cp:lastModifiedBy>Jonathan Garcia</cp:lastModifiedBy>
  <cp:revision>15</cp:revision>
  <dcterms:created xsi:type="dcterms:W3CDTF">2013-01-11T19:07:10Z</dcterms:created>
  <dcterms:modified xsi:type="dcterms:W3CDTF">2013-01-11T22:16:17Z</dcterms:modified>
</cp:coreProperties>
</file>